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anywallpaper.net/files/Sm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57214"/>
            <a:ext cx="9144000" cy="83219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БРОСЬ КУРИТЬ -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КУРИТЬ НЕ МОДНО!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8062912" cy="271464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457200" y="3786190"/>
            <a:ext cx="8229600" cy="253841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400" b="1" i="1" kern="10" dirty="0">
                <a:ln w="317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 Я выбрал сам себе дорогу к свету и, презирая сигарету,</a:t>
            </a:r>
          </a:p>
          <a:p>
            <a:pPr algn="ctr"/>
            <a:r>
              <a:rPr lang="ru-RU" sz="2400" b="1" i="1" kern="10" dirty="0">
                <a:ln w="317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Не стану ни за что курить. Я - человек! Я должен жить!"</a:t>
            </a:r>
          </a:p>
        </p:txBody>
      </p:sp>
      <p:sp>
        <p:nvSpPr>
          <p:cNvPr id="5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28596" y="2071678"/>
            <a:ext cx="8229600" cy="1785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006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Запомни: человек не слаб, рождён свободным, он не раб!</a:t>
            </a:r>
          </a:p>
          <a:p>
            <a:pPr algn="ctr"/>
            <a:r>
              <a:rPr lang="ru-RU" sz="2000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Сегодня вечером, как ляжешь спать ты должен так себе сказать: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Курить - не </a:t>
            </a:r>
            <a:r>
              <a:rPr lang="ru-RU" sz="3600" dirty="0" smtClean="0"/>
              <a:t>модно! </a:t>
            </a:r>
            <a:r>
              <a:rPr lang="ru-RU" sz="3600" dirty="0" smtClean="0"/>
              <a:t>Модно - не </a:t>
            </a:r>
            <a:r>
              <a:rPr lang="ru-RU" sz="3600" dirty="0" smtClean="0"/>
              <a:t>курить!</a:t>
            </a:r>
            <a:endParaRPr lang="ru-RU" sz="3600" dirty="0"/>
          </a:p>
        </p:txBody>
      </p:sp>
      <p:pic>
        <p:nvPicPr>
          <p:cNvPr id="2050" name="Picture 2" descr="C:\Users\User\Downloads\image4e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214686"/>
            <a:ext cx="3714744" cy="36433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2428868"/>
            <a:ext cx="45005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Курение является социальной проблемой общества, как для его курящей, так и для некурящей части. Для первой – проблемой является бросить курить, для второй – избежать влияния курящего общества и не «заразиться» их привычкой, а также – сохранить свое здоровье. Вещества, входящие в выдыхаемый курильщиками дым, не на много безопаснее того, если бы человек курил сам и принимал в себя никотин.         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058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Состав сигареты</a:t>
            </a:r>
            <a:endParaRPr lang="ru-RU" sz="6600" dirty="0"/>
          </a:p>
        </p:txBody>
      </p:sp>
      <p:pic>
        <p:nvPicPr>
          <p:cNvPr id="3" name="Picture 2" descr="E:\Documents and Settings\Admin\Рабочий стол\КАРИНЕ\картинки\126100606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357313"/>
            <a:ext cx="8286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 (Инсульт)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200" dirty="0" smtClean="0"/>
              <a:t>Инсульт возникает тогда, когда кровеносный сосуд, доставляющий в головной мозг кислород, закупоривается тромбом или другими частицами. Тромбоз церебральных сосудов — самая частая причина инсульта. Тромбоз означает формирование тромба из крови и нарушение кровоснабжения головного мозга. Другой тип инсульта возникает, когда пораженная болезнью артерия головного мозга (например, при аневризме) разрывается. Это явление называют кровоизлиянием в головной мозг. </a:t>
            </a:r>
          </a:p>
          <a:p>
            <a:endParaRPr lang="ru-RU" dirty="0"/>
          </a:p>
        </p:txBody>
      </p:sp>
      <p:pic>
        <p:nvPicPr>
          <p:cNvPr id="9" name="Содержимое 5" descr="http://www.no-smoking.ru/idb/inhtml/1/nsm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38750" y="3185319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622352"/>
            <a:ext cx="4572000" cy="28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622352"/>
            <a:ext cx="4572000" cy="28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Сердце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Курение — основная причина поражения коронарных артерий, что может приводить к инфаркту миокарда. У курильщиков повышен риск атеросклероза (закупорки артерий) и других изменений, поражающих </a:t>
            </a:r>
            <a:r>
              <a:rPr lang="ru-RU" sz="1600" dirty="0" smtClean="0"/>
              <a:t>сердечно - сосудистую </a:t>
            </a:r>
            <a:r>
              <a:rPr lang="ru-RU" sz="1600" dirty="0" smtClean="0"/>
              <a:t>систему. Курение само по себе повышает риск заболеваний коронарных артерий, а в сочетании с другими факторами эти </a:t>
            </a:r>
            <a:r>
              <a:rPr lang="ru-RU" sz="1600" dirty="0" smtClean="0"/>
              <a:t>заболевания </a:t>
            </a:r>
            <a:r>
              <a:rPr lang="ru-RU" sz="1600" dirty="0" smtClean="0"/>
              <a:t>становятся еще более вероятными. Никотин и окись углерода, содержащиеся в табачном дыме, нарушают поступление кислорода в кровь и по разным механизмам вызывают поражение сердца и сосудов</a:t>
            </a:r>
            <a:endParaRPr lang="ru-RU" sz="1600" dirty="0"/>
          </a:p>
        </p:txBody>
      </p:sp>
      <p:pic>
        <p:nvPicPr>
          <p:cNvPr id="5" name="Содержимое 5" descr="http://www.no-smoking.ru/idb/inhtml/1/nsm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2060848"/>
            <a:ext cx="4248472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Лёгкие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Примерно в 85% случаев рака легкого, возникающих за год, можно обнаружить связь с курением. У людей, выкуривающих по две или больше пачек сигарет в день в течение 20 лет риск рака легкого повышен на 60—70% по сравнению с некурящими. Риск рака легкого тем выше, чем больше сигарет выкуривают за день, чем дольше курят, чем больше количество вдыхаемого дыма, а также чем выше содержание смол и никотина в сигаретах. </a:t>
            </a:r>
          </a:p>
          <a:p>
            <a:endParaRPr lang="ru-RU" dirty="0"/>
          </a:p>
        </p:txBody>
      </p:sp>
      <p:pic>
        <p:nvPicPr>
          <p:cNvPr id="5" name="Рисунок 5" descr="http://www.no-smoking.ru/idb/inhtml/1/nsm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032448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содержание табачного дыма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A50021"/>
                </a:solidFill>
              </a:rPr>
              <a:t>В табачном дыме более 400 компонентов, 40 из них имеют канцерогенные свойства. </a:t>
            </a:r>
            <a:endParaRPr lang="ru-RU" sz="2800" b="1" dirty="0" smtClean="0">
              <a:solidFill>
                <a:srgbClr val="A5002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u="sng" dirty="0" smtClean="0">
                <a:solidFill>
                  <a:srgbClr val="A50021"/>
                </a:solidFill>
              </a:rPr>
              <a:t>Вредные </a:t>
            </a:r>
            <a:r>
              <a:rPr lang="ru-RU" sz="2800" b="1" u="sng" dirty="0" smtClean="0">
                <a:solidFill>
                  <a:srgbClr val="A50021"/>
                </a:solidFill>
              </a:rPr>
              <a:t>вещества</a:t>
            </a:r>
            <a:r>
              <a:rPr lang="ru-RU" sz="2800" b="1" dirty="0" smtClean="0">
                <a:solidFill>
                  <a:srgbClr val="A50021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 никотин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 эфирные масла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 угарный газ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 углекислый газ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 аммиак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 табачный дёготь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 полоний – 210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 сероводород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 синильная кислота и др.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5" name="Picture 7" descr="MCj014999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500306"/>
            <a:ext cx="30241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 dirty="0">
                <a:ln w="63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ТАБАК ?</a:t>
            </a:r>
          </a:p>
        </p:txBody>
      </p:sp>
      <p:sp>
        <p:nvSpPr>
          <p:cNvPr id="8" name="Text Box 6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571472" y="1857364"/>
            <a:ext cx="825817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endParaRPr lang="ru-RU" sz="2000" b="1" dirty="0" smtClean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ТАБАК</a:t>
            </a:r>
            <a:r>
              <a:rPr lang="ru-RU" sz="2400" b="1" dirty="0" smtClean="0">
                <a:solidFill>
                  <a:srgbClr val="FFFF66"/>
                </a:solidFill>
              </a:rPr>
              <a:t>  </a:t>
            </a:r>
            <a:r>
              <a:rPr lang="ru-RU" sz="2400" b="1" dirty="0" smtClean="0">
                <a:solidFill>
                  <a:srgbClr val="A50021"/>
                </a:solidFill>
              </a:rPr>
              <a:t>(</a:t>
            </a:r>
            <a:r>
              <a:rPr lang="ru-RU" sz="2400" b="1" dirty="0" err="1">
                <a:solidFill>
                  <a:srgbClr val="A50021"/>
                </a:solidFill>
              </a:rPr>
              <a:t>Nicotiana</a:t>
            </a:r>
            <a:r>
              <a:rPr lang="ru-RU" sz="2400" b="1" dirty="0">
                <a:solidFill>
                  <a:srgbClr val="A50021"/>
                </a:solidFill>
              </a:rPr>
              <a:t>), род однолетних и </a:t>
            </a:r>
            <a:r>
              <a:rPr lang="ru-RU" sz="2400" b="1" dirty="0" smtClean="0">
                <a:solidFill>
                  <a:srgbClr val="A50021"/>
                </a:solidFill>
              </a:rPr>
              <a:t>многолетних кустарников </a:t>
            </a:r>
            <a:r>
              <a:rPr lang="ru-RU" sz="2400" b="1" dirty="0">
                <a:solidFill>
                  <a:srgbClr val="A50021"/>
                </a:solidFill>
              </a:rPr>
              <a:t>и травянистых растений семейства паслёновых</a:t>
            </a:r>
            <a:r>
              <a:rPr lang="ru-RU" sz="2400" b="1" dirty="0" smtClean="0">
                <a:solidFill>
                  <a:srgbClr val="A50021"/>
                </a:solidFill>
              </a:rPr>
              <a:t>. </a:t>
            </a:r>
            <a:r>
              <a:rPr lang="ru-RU" sz="2400" b="1" dirty="0">
                <a:solidFill>
                  <a:srgbClr val="A50021"/>
                </a:solidFill>
              </a:rPr>
              <a:t>Листья </a:t>
            </a:r>
            <a:r>
              <a:rPr lang="ru-RU" sz="2400" b="1" dirty="0" err="1">
                <a:solidFill>
                  <a:srgbClr val="A50021"/>
                </a:solidFill>
              </a:rPr>
              <a:t>цельнокрайние</a:t>
            </a:r>
            <a:r>
              <a:rPr lang="ru-RU" sz="2400" b="1" dirty="0">
                <a:solidFill>
                  <a:srgbClr val="A50021"/>
                </a:solidFill>
              </a:rPr>
              <a:t>, цветки пятичленные, разнообразной окраски, плод - коробочка с очень мелкими семенами.</a:t>
            </a:r>
            <a:r>
              <a:rPr lang="ru-RU" sz="2400" dirty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42910" y="4286256"/>
            <a:ext cx="807249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</a:rPr>
              <a:t>  </a:t>
            </a:r>
            <a:r>
              <a:rPr lang="ru-RU" sz="2400" b="1" dirty="0" smtClean="0">
                <a:solidFill>
                  <a:srgbClr val="A50021"/>
                </a:solidFill>
              </a:rPr>
              <a:t>В </a:t>
            </a:r>
            <a:r>
              <a:rPr lang="ru-RU" sz="2400" b="1" dirty="0">
                <a:solidFill>
                  <a:srgbClr val="A50021"/>
                </a:solidFill>
              </a:rPr>
              <a:t>мире насчитывается свыше 60 его видов. </a:t>
            </a:r>
            <a:r>
              <a:rPr lang="ru-RU" sz="2400" b="1" dirty="0" smtClean="0">
                <a:solidFill>
                  <a:srgbClr val="A50021"/>
                </a:solidFill>
              </a:rPr>
              <a:t>    </a:t>
            </a:r>
          </a:p>
          <a:p>
            <a:r>
              <a:rPr lang="ru-RU" sz="2400" b="1" dirty="0" smtClean="0">
                <a:solidFill>
                  <a:srgbClr val="A50021"/>
                </a:solidFill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</a:rPr>
              <a:t>  </a:t>
            </a:r>
            <a:r>
              <a:rPr lang="ru-RU" sz="2400" b="1" dirty="0" smtClean="0">
                <a:solidFill>
                  <a:srgbClr val="A50021"/>
                </a:solidFill>
              </a:rPr>
              <a:t>Табак </a:t>
            </a:r>
            <a:r>
              <a:rPr lang="ru-RU" sz="2400" b="1" dirty="0">
                <a:solidFill>
                  <a:srgbClr val="A50021"/>
                </a:solidFill>
              </a:rPr>
              <a:t>выращивают в 120 странах.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снижается работа головного </a:t>
            </a:r>
            <a:r>
              <a:rPr lang="ru-RU" sz="2800" b="1" dirty="0" smtClean="0">
                <a:solidFill>
                  <a:srgbClr val="A50021"/>
                </a:solidFill>
              </a:rPr>
              <a:t>мозга;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повреждается </a:t>
            </a:r>
            <a:r>
              <a:rPr lang="ru-RU" sz="2800" b="1" dirty="0" smtClean="0">
                <a:solidFill>
                  <a:srgbClr val="A50021"/>
                </a:solidFill>
              </a:rPr>
              <a:t>зубная эмаль </a:t>
            </a:r>
            <a:r>
              <a:rPr lang="ru-RU" sz="2800" b="1" dirty="0" smtClean="0">
                <a:solidFill>
                  <a:srgbClr val="A50021"/>
                </a:solidFill>
              </a:rPr>
              <a:t>;</a:t>
            </a:r>
            <a:endParaRPr lang="ru-RU" sz="2800" b="1" dirty="0" smtClean="0">
              <a:solidFill>
                <a:srgbClr val="A5002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бронхит 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990033"/>
                </a:solidFill>
              </a:rPr>
              <a:t>бронхиальная астма;</a:t>
            </a:r>
            <a:endParaRPr lang="ru-RU" sz="2800" b="1" dirty="0" smtClean="0">
              <a:solidFill>
                <a:srgbClr val="99003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с</a:t>
            </a:r>
            <a:r>
              <a:rPr lang="ru-RU" sz="2800" b="1" dirty="0" smtClean="0">
                <a:solidFill>
                  <a:srgbClr val="A50021"/>
                </a:solidFill>
              </a:rPr>
              <a:t>тенокардия;</a:t>
            </a:r>
            <a:endParaRPr lang="ru-RU" sz="2800" b="1" dirty="0" smtClean="0">
              <a:solidFill>
                <a:srgbClr val="A5002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инфаркт миокарда;</a:t>
            </a:r>
            <a:endParaRPr lang="ru-RU" sz="2800" b="1" dirty="0" smtClean="0">
              <a:solidFill>
                <a:srgbClr val="A5002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рак лёгких;</a:t>
            </a:r>
            <a:endParaRPr lang="ru-RU" sz="2800" b="1" dirty="0" smtClean="0">
              <a:solidFill>
                <a:srgbClr val="A5002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990033"/>
                </a:solidFill>
              </a:rPr>
              <a:t>развиваются </a:t>
            </a:r>
            <a:r>
              <a:rPr lang="ru-RU" sz="2800" b="1" dirty="0" smtClean="0">
                <a:solidFill>
                  <a:srgbClr val="990033"/>
                </a:solidFill>
              </a:rPr>
              <a:t>гастриты, </a:t>
            </a:r>
            <a:r>
              <a:rPr lang="ru-RU" sz="2800" b="1" dirty="0" smtClean="0">
                <a:solidFill>
                  <a:srgbClr val="990033"/>
                </a:solidFill>
              </a:rPr>
              <a:t>   язвенная </a:t>
            </a:r>
            <a:r>
              <a:rPr lang="ru-RU" sz="2800" b="1" dirty="0" smtClean="0">
                <a:solidFill>
                  <a:srgbClr val="990033"/>
                </a:solidFill>
              </a:rPr>
              <a:t>болезнь </a:t>
            </a:r>
            <a:r>
              <a:rPr lang="ru-RU" sz="2800" b="1" dirty="0" smtClean="0">
                <a:solidFill>
                  <a:srgbClr val="990033"/>
                </a:solidFill>
              </a:rPr>
              <a:t>;</a:t>
            </a:r>
            <a:endParaRPr lang="ru-RU" sz="2800" b="1" dirty="0" smtClean="0">
              <a:solidFill>
                <a:srgbClr val="990033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 smtClean="0">
                <a:solidFill>
                  <a:srgbClr val="A50021"/>
                </a:solidFill>
              </a:rPr>
              <a:t>заболевание кровеносных </a:t>
            </a:r>
            <a:r>
              <a:rPr lang="ru-RU" sz="2800" b="1" dirty="0" smtClean="0">
                <a:solidFill>
                  <a:srgbClr val="A50021"/>
                </a:solidFill>
              </a:rPr>
              <a:t>сосудов;</a:t>
            </a:r>
            <a:endParaRPr lang="ru-RU" sz="2800" b="1" dirty="0" smtClean="0">
              <a:solidFill>
                <a:srgbClr val="A50021"/>
              </a:solidFill>
            </a:endParaRPr>
          </a:p>
          <a:p>
            <a:endParaRPr lang="ru-RU" dirty="0"/>
          </a:p>
        </p:txBody>
      </p:sp>
      <p:pic>
        <p:nvPicPr>
          <p:cNvPr id="7" name="Picture 4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937" y="1920875"/>
            <a:ext cx="185712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6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3375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о вреде никотина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512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БРОСЬ КУРИТЬ - КУРИТЬ НЕ МОДНО!</vt:lpstr>
      <vt:lpstr>      Курить - не модно! Модно - не курить!</vt:lpstr>
      <vt:lpstr>Состав сигареты</vt:lpstr>
      <vt:lpstr>Мозг (Инсульт)</vt:lpstr>
      <vt:lpstr>                 Сердце</vt:lpstr>
      <vt:lpstr>                Лёгкие</vt:lpstr>
      <vt:lpstr>содержание табачного дыма</vt:lpstr>
      <vt:lpstr>ТАБАК ?</vt:lpstr>
      <vt:lpstr>о вреде никотина</vt:lpstr>
      <vt:lpstr>Запомни: человек не слаб, рождён свободным, он не раб! Сегодня вечером, как ляжешь спать ты должен так себе сказать: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курения на организм ребёнка</dc:title>
  <cp:lastModifiedBy>User</cp:lastModifiedBy>
  <cp:revision>38</cp:revision>
  <dcterms:modified xsi:type="dcterms:W3CDTF">2020-10-15T16:28:07Z</dcterms:modified>
</cp:coreProperties>
</file>