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62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4444"/>
    <a:srgbClr val="3009D7"/>
    <a:srgbClr val="FFFFFF"/>
    <a:srgbClr val="84A6C7"/>
    <a:srgbClr val="EE0000"/>
    <a:srgbClr val="EB360E"/>
    <a:srgbClr val="F0F3F8"/>
    <a:srgbClr val="BFD3E4"/>
    <a:srgbClr val="318CB4"/>
    <a:srgbClr val="F0CE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alphaModFix amt="8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" y="2277582"/>
            <a:ext cx="9144000" cy="457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" y="4209"/>
            <a:ext cx="9144000" cy="457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" y="0"/>
            <a:ext cx="9144000" cy="4572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6"/>
          <a:srcRect/>
          <a:stretch/>
        </p:blipFill>
        <p:spPr>
          <a:xfrm>
            <a:off x="3659020" y="5568628"/>
            <a:ext cx="1656272" cy="11468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840227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319902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87125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88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18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98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447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CD28-F9BB-41EE-AB8A-E472E6EE3181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8F03-1D97-4DFE-9ACE-10F513F4F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042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" y="0"/>
            <a:ext cx="9144000" cy="457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1919" t="71287"/>
          <a:stretch/>
        </p:blipFill>
        <p:spPr>
          <a:xfrm>
            <a:off x="2345821" y="5631679"/>
            <a:ext cx="6798179" cy="1255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71287"/>
          <a:stretch/>
        </p:blipFill>
        <p:spPr>
          <a:xfrm>
            <a:off x="0" y="5714245"/>
            <a:ext cx="6806726" cy="11500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5"/>
          <a:srcRect/>
          <a:stretch/>
        </p:blipFill>
        <p:spPr>
          <a:xfrm>
            <a:off x="7998864" y="5899281"/>
            <a:ext cx="1153683" cy="79882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8443245" y="6711999"/>
            <a:ext cx="700755" cy="16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" b="0" dirty="0">
                <a:solidFill>
                  <a:srgbClr val="002060"/>
                </a:solidFill>
                <a:latin typeface="AGReveranc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Полшкова В.В., </a:t>
            </a:r>
            <a:r>
              <a:rPr lang="ru-RU" sz="450" b="0" dirty="0" smtClean="0">
                <a:solidFill>
                  <a:srgbClr val="002060"/>
                </a:solidFill>
                <a:latin typeface="AGReveranc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450" b="0" dirty="0" smtClean="0">
                <a:solidFill>
                  <a:srgbClr val="002060"/>
                </a:solidFill>
                <a:latin typeface="AGReveranc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sz="450" b="0" dirty="0">
              <a:solidFill>
                <a:srgbClr val="002060"/>
              </a:solidFill>
              <a:latin typeface="AGReverance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52519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" y="0"/>
            <a:ext cx="9144000" cy="4572000"/>
          </a:xfrm>
          <a:prstGeom prst="rect">
            <a:avLst/>
          </a:prstGeom>
        </p:spPr>
      </p:pic>
      <p:pic>
        <p:nvPicPr>
          <p:cNvPr id="9" name="Picture 8" descr="Белое изображение снежинки PNG Clip-Ar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943" y="3132905"/>
            <a:ext cx="418743" cy="379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mg0.liveinternet.ru/images/attach/c/2/66/239/66239261_84.png"/>
          <p:cNvPicPr>
            <a:picLocks noChangeAspect="1" noChangeArrowheads="1"/>
          </p:cNvPicPr>
          <p:nvPr userDrawn="1"/>
        </p:nvPicPr>
        <p:blipFill>
          <a:blip r:embed="rId4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0012" y="5049384"/>
            <a:ext cx="291441" cy="308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Белое изображение снежинки PNG Clip-Art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35" y="4474026"/>
            <a:ext cx="413987" cy="397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Белое изображение снежинки PNG Clip-Art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874" y="5696128"/>
            <a:ext cx="423580" cy="436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Белое изображение снежинки PNG Clip-Art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5669" y="54600"/>
            <a:ext cx="509453" cy="463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img0.liveinternet.ru/images/attach/c/2/66/239/66239261_84.png"/>
          <p:cNvPicPr>
            <a:picLocks noChangeAspect="1" noChangeArrowheads="1"/>
          </p:cNvPicPr>
          <p:nvPr userDrawn="1"/>
        </p:nvPicPr>
        <p:blipFill>
          <a:blip r:embed="rId9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95" y="572188"/>
            <a:ext cx="329636" cy="384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7" name="Picture 6" descr="http://img0.liveinternet.ru/images/attach/c/2/66/239/66239261_84.png"/>
          <p:cNvPicPr>
            <a:picLocks noChangeAspect="1" noChangeArrowheads="1"/>
          </p:cNvPicPr>
          <p:nvPr userDrawn="1"/>
        </p:nvPicPr>
        <p:blipFill>
          <a:blip r:embed="rId10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0" y="3398766"/>
            <a:ext cx="346239" cy="528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Белое изображение снежинки PNG Clip-Art"/>
          <p:cNvPicPr>
            <a:picLocks noChangeAspect="1" noChangeArrowheads="1"/>
          </p:cNvPicPr>
          <p:nvPr userDrawn="1"/>
        </p:nvPicPr>
        <p:blipFill>
          <a:blip r:embed="rId11" cstate="email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35" y="6074612"/>
            <a:ext cx="506103" cy="474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431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" y="4209"/>
            <a:ext cx="9144000" cy="457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09"/>
            <a:ext cx="9144000" cy="457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2286000"/>
            <a:ext cx="9144000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89729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4" y="4209"/>
            <a:ext cx="9144000" cy="457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" y="0"/>
            <a:ext cx="9144000" cy="4572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" y="2277582"/>
            <a:ext cx="9144000" cy="457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5"/>
          <a:srcRect/>
          <a:stretch/>
        </p:blipFill>
        <p:spPr>
          <a:xfrm>
            <a:off x="3659020" y="5812934"/>
            <a:ext cx="1303437" cy="9025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391457" y="6705461"/>
            <a:ext cx="751859" cy="16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" b="0" dirty="0">
                <a:solidFill>
                  <a:schemeClr val="bg1"/>
                </a:solidFill>
                <a:latin typeface="AGReveranc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Полшкова В.В., </a:t>
            </a:r>
            <a:r>
              <a:rPr lang="ru-RU" sz="450" b="0" dirty="0" smtClean="0">
                <a:solidFill>
                  <a:schemeClr val="bg1"/>
                </a:solidFill>
                <a:latin typeface="AGReveranc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450" b="0" dirty="0" smtClean="0">
                <a:solidFill>
                  <a:schemeClr val="bg1"/>
                </a:solidFill>
                <a:latin typeface="AGReveranc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sz="450" b="0" dirty="0">
              <a:solidFill>
                <a:schemeClr val="bg1"/>
              </a:solidFill>
              <a:latin typeface="AGReveranc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302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76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97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690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38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13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8426324" y="6696417"/>
            <a:ext cx="717676" cy="16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" b="0" dirty="0">
                <a:solidFill>
                  <a:srgbClr val="002060"/>
                </a:solidFill>
                <a:latin typeface="AGReveranc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Полшкова В.В., </a:t>
            </a:r>
            <a:r>
              <a:rPr lang="ru-RU" sz="450" b="0" dirty="0" smtClean="0">
                <a:solidFill>
                  <a:srgbClr val="002060"/>
                </a:solidFill>
                <a:latin typeface="AGReveranc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450" b="0" dirty="0" smtClean="0">
                <a:solidFill>
                  <a:srgbClr val="002060"/>
                </a:solidFill>
                <a:latin typeface="AGReveranc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sz="450" b="0" dirty="0">
              <a:solidFill>
                <a:srgbClr val="002060"/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2145-156A-42FF-BB80-E8D664DB7725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AutoShape 2" descr="Картинки по запросу маски для фотошопа png"/>
          <p:cNvSpPr>
            <a:spLocks noChangeAspect="1" noChangeArrowheads="1"/>
          </p:cNvSpPr>
          <p:nvPr userDrawn="1"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3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3" r:id="rId3"/>
    <p:sldLayoutId id="2147483694" r:id="rId4"/>
    <p:sldLayoutId id="2147483695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Calibri" pitchFamily="34" charset="0"/>
              </a:rPr>
              <a:t>РОЖДЕСТВО.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193176"/>
            <a:ext cx="6858000" cy="2299063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Calibri" pitchFamily="34" charset="0"/>
              </a:rPr>
              <a:t>История и </a:t>
            </a:r>
            <a:r>
              <a:rPr lang="ru-RU" sz="4800" b="1" i="1" dirty="0" smtClean="0">
                <a:solidFill>
                  <a:srgbClr val="0070C0"/>
                </a:solidFill>
                <a:latin typeface="Calibri" pitchFamily="34" charset="0"/>
              </a:rPr>
              <a:t>традиции праздника</a:t>
            </a:r>
          </a:p>
          <a:p>
            <a:endParaRPr lang="ru-RU" sz="48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Рождество входит в список наиболее важных для верующих праздников</a:t>
            </a:r>
            <a:r>
              <a:rPr lang="ru-RU" dirty="0" smtClean="0">
                <a:solidFill>
                  <a:srgbClr val="0070C0"/>
                </a:solidFill>
              </a:rPr>
              <a:t>. Он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отмечается в честь рождения Иисуса </a:t>
            </a:r>
            <a:r>
              <a:rPr lang="ru-RU" dirty="0" smtClean="0">
                <a:solidFill>
                  <a:srgbClr val="0070C0"/>
                </a:solidFill>
              </a:rPr>
              <a:t>Христа-                   7 января. Считалось</a:t>
            </a:r>
            <a:r>
              <a:rPr lang="ru-RU" dirty="0" smtClean="0">
                <a:solidFill>
                  <a:srgbClr val="0070C0"/>
                </a:solidFill>
              </a:rPr>
              <a:t>, что в этот день открываются врата между небом и землей, и все что происходит, имеет свой смысл и особое значение: приходят новые мысли, встречаются или созваниваются люди, о которых забыли, а в ночь с 6-го на 7-ое января снятся вещие сны. Наши предки обращали внимание даже на день недели, на который приходится Рождество — в этот же день недели   начинали сбор урожая летом.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Calibri" pitchFamily="34" charset="0"/>
              </a:rPr>
              <a:t>Праздник Рождества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7" name="Picture 3" descr="C:\Users\User\Downloads\3_2hPgMIC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480" y="3892731"/>
            <a:ext cx="5303520" cy="2965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31966"/>
            <a:ext cx="7886700" cy="56692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Все языческие праздники были связаны с космическими законами: днями равноденствия, зимнего и летнего солнцестояния, с фазами луны и т.д. Церковь лишь заменяли уже существующие языческие празднования на религиозные. Так как в Библии не было указано точной даты рождения Христа, то ничто не мешало выбрать 25 декабря в качестве новой праздничной даты. Рождество ввел папа Юлий I в 354 году, заменяя им "день плодородия" у язычников и праздник Бога Солнца, который почитали </a:t>
            </a:r>
            <a:r>
              <a:rPr lang="ru-RU" dirty="0" smtClean="0">
                <a:solidFill>
                  <a:srgbClr val="0070C0"/>
                </a:solidFill>
              </a:rPr>
              <a:t>римляне. На  </a:t>
            </a:r>
            <a:r>
              <a:rPr lang="ru-RU" dirty="0" smtClean="0">
                <a:solidFill>
                  <a:srgbClr val="0070C0"/>
                </a:solidFill>
              </a:rPr>
              <a:t>Руси до христианской эпохи также существовал культ Солнца. Главному светилу молились, радовались, просили защиты от тьмы, хорошего урожая, здоровья и достатка. Наши предки верили, что в декабре и январе Солнцем рождается новая чудодейственная сила, которая наполняет души людей, животных и все создания живого и неживого мира. Праздник этот ждали с особой радостью и надеждой.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972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Calibri" pitchFamily="34" charset="0"/>
              </a:rPr>
              <a:t>История праздника</a:t>
            </a:r>
            <a:endParaRPr lang="ru-RU" sz="48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6146" name="Picture 2" descr="C:\Users\User\Downloads\ZgfSRM6q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6849" y="5055326"/>
            <a:ext cx="1518739" cy="180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02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09897"/>
            <a:ext cx="7886700" cy="88079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Calibri" pitchFamily="34" charset="0"/>
              </a:rPr>
              <a:t>Подготовка к празднику</a:t>
            </a:r>
            <a:br>
              <a:rPr lang="ru-RU" sz="4800" b="1" i="1" dirty="0" smtClean="0">
                <a:solidFill>
                  <a:srgbClr val="0070C0"/>
                </a:solidFill>
                <a:latin typeface="Calibri" pitchFamily="34" charset="0"/>
              </a:rPr>
            </a:br>
            <a:endParaRPr lang="ru-RU" sz="48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62594"/>
            <a:ext cx="7886700" cy="501436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Подготовку к празднику начинали с лета: заготавливали лучшие дрова, готовили большое количество съедобных запасов и всевозможных наливок, варили мед, покупали новую посуду. Хозяйка заботилась о новой одежде для себя, мужа и детей, которая обязательно должна была быть светлых оттенков.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 церковной традиции Рождеству предшествует сорокадневный </a:t>
            </a:r>
            <a:r>
              <a:rPr lang="ru-RU" dirty="0" smtClean="0">
                <a:solidFill>
                  <a:srgbClr val="0070C0"/>
                </a:solidFill>
              </a:rPr>
              <a:t>пост. </a:t>
            </a:r>
            <a:r>
              <a:rPr lang="ru-RU" dirty="0" smtClean="0">
                <a:solidFill>
                  <a:srgbClr val="0070C0"/>
                </a:solidFill>
              </a:rPr>
              <a:t>Во время него очищалось не только тело, но и наводился порядок в доме и на дворе. Печь раскрашивалась фантастическими цветами и птицами, а стены </a:t>
            </a:r>
            <a:r>
              <a:rPr lang="ru-RU" dirty="0" smtClean="0">
                <a:solidFill>
                  <a:srgbClr val="0070C0"/>
                </a:solidFill>
              </a:rPr>
              <a:t>символами. Уголок</a:t>
            </a:r>
            <a:r>
              <a:rPr lang="ru-RU" dirty="0" smtClean="0">
                <a:solidFill>
                  <a:srgbClr val="0070C0"/>
                </a:solidFill>
              </a:rPr>
              <a:t>, в котором висела икона, торжественно украшали и ставили туда светящуюся лампадку.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ownloads\kuhniclub.ru-derevenskiy-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6892" y="4167051"/>
            <a:ext cx="3827418" cy="2037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89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5845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Calibri" pitchFamily="34" charset="0"/>
                <a:ea typeface="Cambria Math" pitchFamily="18" charset="0"/>
              </a:rPr>
              <a:t>Сочельник </a:t>
            </a:r>
            <a:endParaRPr lang="ru-RU" sz="4800" b="1" i="1" dirty="0">
              <a:solidFill>
                <a:srgbClr val="0070C0"/>
              </a:solidFill>
              <a:latin typeface="Calibri" pitchFamily="34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028" y="1110343"/>
            <a:ext cx="7886700" cy="470086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Рождественский пост заканчивался </a:t>
            </a:r>
            <a:r>
              <a:rPr lang="ru-RU" dirty="0" smtClean="0">
                <a:solidFill>
                  <a:srgbClr val="0070C0"/>
                </a:solidFill>
              </a:rPr>
              <a:t>Сочельником - </a:t>
            </a:r>
            <a:r>
              <a:rPr lang="ru-RU" dirty="0" smtClean="0">
                <a:solidFill>
                  <a:srgbClr val="0070C0"/>
                </a:solidFill>
              </a:rPr>
              <a:t>6 </a:t>
            </a:r>
            <a:r>
              <a:rPr lang="ru-RU" dirty="0" smtClean="0">
                <a:solidFill>
                  <a:srgbClr val="0070C0"/>
                </a:solidFill>
              </a:rPr>
              <a:t>января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r>
              <a:rPr lang="ru-RU" dirty="0" smtClean="0">
                <a:solidFill>
                  <a:srgbClr val="0070C0"/>
                </a:solidFill>
              </a:rPr>
              <a:t> Название </a:t>
            </a:r>
            <a:r>
              <a:rPr lang="ru-RU" dirty="0" smtClean="0">
                <a:solidFill>
                  <a:srgbClr val="0070C0"/>
                </a:solidFill>
              </a:rPr>
              <a:t>Сочельник происходит от слова «сочиво» (размоченные и разваренные зёрна пшеницы или риса с мёдом). Сочивом было принято угощаться в канун Рождества после появления первой звезды. Традиция поститься «до первой звезды» связана с преданием о появлении Вифлеемской звезды, возвестившей о рождении Христа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smtClean="0">
                <a:solidFill>
                  <a:srgbClr val="0070C0"/>
                </a:solidFill>
              </a:rPr>
              <a:t>После её восхода семья собиралась на молитву перед </a:t>
            </a:r>
            <a:r>
              <a:rPr lang="ru-RU" dirty="0" smtClean="0">
                <a:solidFill>
                  <a:srgbClr val="0070C0"/>
                </a:solidFill>
              </a:rPr>
              <a:t>образами. Затем </a:t>
            </a:r>
            <a:r>
              <a:rPr lang="ru-RU" dirty="0" smtClean="0">
                <a:solidFill>
                  <a:srgbClr val="0070C0"/>
                </a:solidFill>
              </a:rPr>
              <a:t>старший в доме вносил охапку соломы</a:t>
            </a:r>
            <a:r>
              <a:rPr lang="ru-RU" dirty="0" smtClean="0">
                <a:solidFill>
                  <a:srgbClr val="0070C0"/>
                </a:solidFill>
              </a:rPr>
              <a:t>. Её </a:t>
            </a:r>
            <a:r>
              <a:rPr lang="ru-RU" dirty="0" smtClean="0">
                <a:solidFill>
                  <a:srgbClr val="0070C0"/>
                </a:solidFill>
              </a:rPr>
              <a:t>расстилали на столе</a:t>
            </a:r>
            <a:r>
              <a:rPr lang="ru-RU" dirty="0" smtClean="0">
                <a:solidFill>
                  <a:srgbClr val="0070C0"/>
                </a:solidFill>
              </a:rPr>
              <a:t>, покрыв скатертью. После </a:t>
            </a:r>
            <a:r>
              <a:rPr lang="ru-RU" dirty="0" smtClean="0">
                <a:solidFill>
                  <a:srgbClr val="0070C0"/>
                </a:solidFill>
              </a:rPr>
              <a:t>этого садились за стол</a:t>
            </a:r>
            <a:r>
              <a:rPr lang="ru-RU" dirty="0" smtClean="0">
                <a:solidFill>
                  <a:srgbClr val="0070C0"/>
                </a:solidFill>
              </a:rPr>
              <a:t>, на </a:t>
            </a:r>
            <a:r>
              <a:rPr lang="ru-RU" dirty="0" smtClean="0">
                <a:solidFill>
                  <a:srgbClr val="0070C0"/>
                </a:solidFill>
              </a:rPr>
              <a:t>котором было 12 постных </a:t>
            </a:r>
            <a:r>
              <a:rPr lang="ru-RU" dirty="0" smtClean="0">
                <a:solidFill>
                  <a:srgbClr val="0070C0"/>
                </a:solidFill>
              </a:rPr>
              <a:t>блюд - в </a:t>
            </a:r>
            <a:r>
              <a:rPr lang="ru-RU" dirty="0" smtClean="0">
                <a:solidFill>
                  <a:srgbClr val="0070C0"/>
                </a:solidFill>
              </a:rPr>
              <a:t>честь 12 </a:t>
            </a:r>
            <a:r>
              <a:rPr lang="ru-RU" dirty="0" smtClean="0">
                <a:solidFill>
                  <a:srgbClr val="0070C0"/>
                </a:solidFill>
              </a:rPr>
              <a:t>Апостолов (</a:t>
            </a:r>
            <a:r>
              <a:rPr lang="ru-RU" dirty="0" smtClean="0">
                <a:solidFill>
                  <a:srgbClr val="0070C0"/>
                </a:solidFill>
              </a:rPr>
              <a:t>учеников Иисуса Христа</a:t>
            </a:r>
            <a:r>
              <a:rPr lang="ru-RU" dirty="0" smtClean="0">
                <a:solidFill>
                  <a:srgbClr val="0070C0"/>
                </a:solidFill>
              </a:rPr>
              <a:t>). Обязательным </a:t>
            </a:r>
            <a:r>
              <a:rPr lang="ru-RU" dirty="0" smtClean="0">
                <a:solidFill>
                  <a:srgbClr val="0070C0"/>
                </a:solidFill>
              </a:rPr>
              <a:t>блюдом считалась кутья(сочиво).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ownloads\12-1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1474" y="4349931"/>
            <a:ext cx="3623310" cy="220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98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Calibri" pitchFamily="34" charset="0"/>
              </a:rPr>
              <a:t>К</a:t>
            </a:r>
            <a:r>
              <a:rPr lang="ru-RU" sz="4800" b="1" i="1" dirty="0" smtClean="0">
                <a:solidFill>
                  <a:srgbClr val="0070C0"/>
                </a:solidFill>
                <a:latin typeface="Calibri" pitchFamily="34" charset="0"/>
              </a:rPr>
              <a:t>олядки</a:t>
            </a:r>
            <a:endParaRPr lang="ru-RU" sz="48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075" name="Picture 3" descr="C:\Users\User\Downloads\7835cfb8881a9d0119a64ecdc7513265_w300_h20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6342" y="4284617"/>
            <a:ext cx="3853543" cy="21161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09897" y="1319349"/>
            <a:ext cx="75111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Молодёжь рядилась в маскарадные костюмы и ходила по домам с большой самодельной звездой, читая специальные «колядки», воспевающие светлый день появления на свет Спасителя. Следом за поздравлениями следовали шуточные прибаутки, требующие у хозяев угощения и подарков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  <a:r>
              <a:rPr lang="ru-RU" sz="2000" dirty="0" smtClean="0">
                <a:solidFill>
                  <a:srgbClr val="0070C0"/>
                </a:solidFill>
              </a:rPr>
              <a:t>В некоторых районах России звезду заменяли “вертепом”-своеобразным кукольным театром</a:t>
            </a:r>
            <a:r>
              <a:rPr lang="ru-RU" sz="2000" dirty="0" smtClean="0">
                <a:solidFill>
                  <a:srgbClr val="0070C0"/>
                </a:solidFill>
              </a:rPr>
              <a:t>, в </a:t>
            </a:r>
            <a:r>
              <a:rPr lang="ru-RU" sz="2000" dirty="0" smtClean="0">
                <a:solidFill>
                  <a:srgbClr val="0070C0"/>
                </a:solidFill>
              </a:rPr>
              <a:t>котором представляли сцены Рождества Христова.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До нас дошло очень много праздничных песен-колядок.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40080"/>
            <a:ext cx="7886700" cy="177654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 храмах в Рождественскую ночь проходят праздничные богослужения</a:t>
            </a:r>
            <a:r>
              <a:rPr lang="ru-RU" sz="2400" dirty="0" smtClean="0">
                <a:solidFill>
                  <a:srgbClr val="0070C0"/>
                </a:solidFill>
              </a:rPr>
              <a:t>. Служба </a:t>
            </a:r>
            <a:r>
              <a:rPr lang="ru-RU" sz="2400" dirty="0" smtClean="0">
                <a:solidFill>
                  <a:srgbClr val="0070C0"/>
                </a:solidFill>
              </a:rPr>
              <a:t>начинается вечером и заканчивается рано </a:t>
            </a:r>
            <a:r>
              <a:rPr lang="ru-RU" sz="2400" dirty="0" smtClean="0">
                <a:solidFill>
                  <a:srgbClr val="0070C0"/>
                </a:solidFill>
              </a:rPr>
              <a:t>утром, сменяясь </a:t>
            </a:r>
            <a:r>
              <a:rPr lang="ru-RU" sz="2400" dirty="0" smtClean="0">
                <a:solidFill>
                  <a:srgbClr val="0070C0"/>
                </a:solidFill>
              </a:rPr>
              <a:t>торжественной </a:t>
            </a:r>
            <a:r>
              <a:rPr lang="ru-RU" sz="2400" dirty="0" smtClean="0">
                <a:solidFill>
                  <a:srgbClr val="0070C0"/>
                </a:solidFill>
              </a:rPr>
              <a:t>литургией (</a:t>
            </a:r>
            <a:r>
              <a:rPr lang="ru-RU" sz="2400" dirty="0" smtClean="0">
                <a:solidFill>
                  <a:srgbClr val="0070C0"/>
                </a:solidFill>
              </a:rPr>
              <a:t>богослужением).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User\Downloads\043-300x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85063" y="2860766"/>
            <a:ext cx="3931918" cy="3148148"/>
          </a:xfrm>
          <a:prstGeom prst="rect">
            <a:avLst/>
          </a:prstGeom>
          <a:noFill/>
        </p:spPr>
      </p:pic>
      <p:pic>
        <p:nvPicPr>
          <p:cNvPr id="4099" name="Picture 3" descr="C:\Users\User\Downloads\000179327481_RIAN-ID-6125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332" y="2844800"/>
            <a:ext cx="3879668" cy="3164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8650" y="679269"/>
            <a:ext cx="7886700" cy="549769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7 января, на Рождество, пост заканчивается. Поэтому в этот праздник накрывают богатые столы и приглашают гостей. В такой день считается нужным угостить всех людей, которые не имеют возможности столь широко отметить праздник. Нельзя отказывать в еде никому из проходящих мимо путников или из постучавшихся в дверь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r>
              <a:rPr lang="ru-RU" dirty="0" smtClean="0">
                <a:solidFill>
                  <a:srgbClr val="0070C0"/>
                </a:solidFill>
              </a:rPr>
              <a:t> После </a:t>
            </a:r>
            <a:r>
              <a:rPr lang="ru-RU" dirty="0" smtClean="0">
                <a:solidFill>
                  <a:srgbClr val="0070C0"/>
                </a:solidFill>
              </a:rPr>
              <a:t>Рождества (</a:t>
            </a:r>
            <a:r>
              <a:rPr lang="ru-RU" dirty="0" smtClean="0">
                <a:solidFill>
                  <a:srgbClr val="0070C0"/>
                </a:solidFill>
              </a:rPr>
              <a:t>7января) начинаются святки</a:t>
            </a:r>
            <a:r>
              <a:rPr lang="ru-RU" dirty="0" smtClean="0">
                <a:solidFill>
                  <a:srgbClr val="0070C0"/>
                </a:solidFill>
              </a:rPr>
              <a:t>. Заканчиваются </a:t>
            </a:r>
            <a:r>
              <a:rPr lang="ru-RU" dirty="0" smtClean="0">
                <a:solidFill>
                  <a:srgbClr val="0070C0"/>
                </a:solidFill>
              </a:rPr>
              <a:t>Рождественские </a:t>
            </a:r>
            <a:r>
              <a:rPr lang="ru-RU" dirty="0" smtClean="0">
                <a:solidFill>
                  <a:srgbClr val="0070C0"/>
                </a:solidFill>
              </a:rPr>
              <a:t>святки - Крещением  (</a:t>
            </a:r>
            <a:r>
              <a:rPr lang="ru-RU" dirty="0" smtClean="0">
                <a:solidFill>
                  <a:srgbClr val="0070C0"/>
                </a:solidFill>
              </a:rPr>
              <a:t>19 января</a:t>
            </a:r>
            <a:r>
              <a:rPr lang="ru-RU" dirty="0" smtClean="0">
                <a:solidFill>
                  <a:srgbClr val="0070C0"/>
                </a:solidFill>
              </a:rPr>
              <a:t>). В </a:t>
            </a:r>
            <a:r>
              <a:rPr lang="ru-RU" dirty="0" smtClean="0">
                <a:solidFill>
                  <a:srgbClr val="0070C0"/>
                </a:solidFill>
              </a:rPr>
              <a:t>этот день освящают воду</a:t>
            </a:r>
            <a:r>
              <a:rPr lang="ru-RU" dirty="0" smtClean="0">
                <a:solidFill>
                  <a:srgbClr val="0070C0"/>
                </a:solidFill>
              </a:rPr>
              <a:t>, которую </a:t>
            </a:r>
            <a:r>
              <a:rPr lang="ru-RU" dirty="0" smtClean="0">
                <a:solidFill>
                  <a:srgbClr val="0070C0"/>
                </a:solidFill>
              </a:rPr>
              <a:t>считают крещенской водой и хранят весь год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3" name="Picture 3" descr="C:\Users\User\Downloads\3d08f9ce5_150x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617" y="3435530"/>
            <a:ext cx="5290457" cy="258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840226"/>
            <a:ext cx="6858000" cy="2731773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Calibri" pitchFamily="34" charset="0"/>
              </a:rPr>
              <a:t>Желаем </a:t>
            </a:r>
            <a:endParaRPr lang="ru-RU" sz="48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875" y="4541971"/>
            <a:ext cx="6858000" cy="1655762"/>
          </a:xfrm>
        </p:spPr>
        <p:txBody>
          <a:bodyPr/>
          <a:lstStyle/>
          <a:p>
            <a:r>
              <a:rPr lang="ru-RU" sz="4800" b="1" i="1" dirty="0" smtClean="0">
                <a:latin typeface="Calibri" pitchFamily="34" charset="0"/>
              </a:rPr>
              <a:t>счастливого Рождества!</a:t>
            </a:r>
            <a:endParaRPr lang="ru-RU" sz="4800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«Музыка» 20" id="{6D77C8F9-CFCE-40FC-B5F6-435D38EE9470}" vid="{F34FA8F5-841E-40DE-8611-14AB73BA0E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«Музыка» 20</Template>
  <TotalTime>4055</TotalTime>
  <Words>600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Специальное оформление</vt:lpstr>
      <vt:lpstr>РОЖДЕСТВО.</vt:lpstr>
      <vt:lpstr>Праздник Рождества </vt:lpstr>
      <vt:lpstr>История праздника</vt:lpstr>
      <vt:lpstr>Подготовка к празднику </vt:lpstr>
      <vt:lpstr>Сочельник </vt:lpstr>
      <vt:lpstr>Колядки</vt:lpstr>
      <vt:lpstr>В храмах в Рождественскую ночь проходят праздничные богослужения. Служба начинается вечером и заканчивается рано утром, сменяясь торжественной литургией (богослужением).</vt:lpstr>
      <vt:lpstr>Слайд 8</vt:lpstr>
      <vt:lpstr>Желаем </vt:lpstr>
    </vt:vector>
  </TitlesOfParts>
  <Manager>Полшкова Виктория Валерьяновна</Manager>
  <Company>МАОУ ДО ЦРТДиЮ Каменского района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Новогодний</dc:title>
  <dc:subject>зима, новый год</dc:subject>
  <dc:creator>Viktoriya Polshkova</dc:creator>
  <cp:keywords>зима;зимние;новый год</cp:keywords>
  <cp:lastModifiedBy>User</cp:lastModifiedBy>
  <cp:revision>280</cp:revision>
  <dcterms:created xsi:type="dcterms:W3CDTF">2016-12-23T04:59:06Z</dcterms:created>
  <dcterms:modified xsi:type="dcterms:W3CDTF">2021-01-05T21:21:43Z</dcterms:modified>
</cp:coreProperties>
</file>